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E78F56C-E034-4106-B0B4-727F3B965C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A683E-9C41-4412-9C0F-F3A319F3B6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CE8FCC-B185-4829-A8D1-57E75F60B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5E9458-2D4C-4F30-BDE0-C1CF7C0D2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E7C659C-5D06-4156-8825-417761AD9B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7AAB4F6-3A4C-47D8-B098-DC88C030D2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ACC8E4E-85F2-4803-A206-03A9675CF7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320C9-58A5-4E56-8E86-28A16D08D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B949C0-9C18-498A-ADDD-DEB3B1D85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EBBE77-BC02-47ED-BE52-655E93F5A6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F9564EC-D523-44E1-96DE-7CCCC87D42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8B4911-3D6B-424F-B541-7B9E711890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200" dirty="0" smtClean="0"/>
              <a:t>Strategy: A View From the Top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Ch. 8: Global Strategy Formulation</a:t>
            </a:r>
          </a:p>
          <a:p>
            <a:r>
              <a:rPr lang="en-US" sz="2200" dirty="0" smtClean="0"/>
              <a:t>Meghan Davidson</a:t>
            </a:r>
          </a:p>
          <a:p>
            <a:r>
              <a:rPr lang="en-US" sz="2200" dirty="0" err="1" smtClean="0"/>
              <a:t>Berklye</a:t>
            </a:r>
            <a:r>
              <a:rPr lang="en-US" sz="2200" dirty="0" smtClean="0"/>
              <a:t> Dominguez</a:t>
            </a:r>
          </a:p>
          <a:p>
            <a:r>
              <a:rPr lang="en-US" sz="2200" dirty="0" smtClean="0"/>
              <a:t>Justin Pickard</a:t>
            </a:r>
          </a:p>
          <a:p>
            <a:r>
              <a:rPr lang="en-US" sz="2200" dirty="0" smtClean="0"/>
              <a:t>Michael Simpson</a:t>
            </a:r>
          </a:p>
          <a:p>
            <a:r>
              <a:rPr lang="en-US" sz="2200" dirty="0" smtClean="0"/>
              <a:t>Andrew Vargas</a:t>
            </a:r>
            <a:endParaRPr lang="en-US" sz="2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sales volume required for cost efficiency no longer available in one country</a:t>
            </a:r>
          </a:p>
          <a:p>
            <a:r>
              <a:rPr lang="en-US" dirty="0" smtClean="0"/>
              <a:t>Economies of Scale have become critical for Global success. This creates need for </a:t>
            </a:r>
            <a:r>
              <a:rPr lang="en-US" i="1" dirty="0" smtClean="0"/>
              <a:t>critical</a:t>
            </a:r>
            <a:r>
              <a:rPr lang="en-US" dirty="0" smtClean="0"/>
              <a:t> </a:t>
            </a:r>
            <a:r>
              <a:rPr lang="en-US" i="1" dirty="0" smtClean="0"/>
              <a:t>mass</a:t>
            </a:r>
            <a:r>
              <a:rPr lang="en-US" dirty="0" smtClean="0"/>
              <a:t>  in different parts of the value chain</a:t>
            </a:r>
          </a:p>
          <a:p>
            <a:pPr lvl="1"/>
            <a:r>
              <a:rPr lang="en-US" dirty="0" smtClean="0"/>
              <a:t>Ex. Pharmaceutical companies and R&amp;D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Globalization potential  of an industry influenced by competitive drivers such as:</a:t>
            </a:r>
          </a:p>
          <a:p>
            <a:pPr lvl="1"/>
            <a:r>
              <a:rPr lang="en-US" dirty="0" smtClean="0"/>
              <a:t>(1)High levels of trade</a:t>
            </a:r>
          </a:p>
          <a:p>
            <a:pPr lvl="1"/>
            <a:r>
              <a:rPr lang="en-US" dirty="0" smtClean="0"/>
              <a:t>(2)Competitor’s Diversity</a:t>
            </a:r>
          </a:p>
          <a:p>
            <a:pPr lvl="1"/>
            <a:r>
              <a:rPr lang="en-US" dirty="0" smtClean="0"/>
              <a:t>(3) Interdependence created between competitive strategies</a:t>
            </a:r>
          </a:p>
          <a:p>
            <a:r>
              <a:rPr lang="en-US" dirty="0" smtClean="0"/>
              <a:t>Useful Questions:</a:t>
            </a:r>
          </a:p>
          <a:p>
            <a:pPr lvl="1"/>
            <a:r>
              <a:rPr lang="en-US" dirty="0" smtClean="0"/>
              <a:t> Do we face the same principle competitors in different parts of the world?</a:t>
            </a:r>
          </a:p>
          <a:p>
            <a:pPr lvl="1"/>
            <a:r>
              <a:rPr lang="en-US" dirty="0" smtClean="0"/>
              <a:t>How many competitive arenas does our company compete in?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Industries regulated more than others</a:t>
            </a:r>
          </a:p>
          <a:p>
            <a:pPr lvl="1"/>
            <a:r>
              <a:rPr lang="en-US" dirty="0" smtClean="0"/>
              <a:t>Ex. Steel Industry and barriers</a:t>
            </a:r>
          </a:p>
          <a:p>
            <a:r>
              <a:rPr lang="en-US" dirty="0" smtClean="0"/>
              <a:t>Companies paying attention to nonmarket dimensions</a:t>
            </a:r>
          </a:p>
          <a:p>
            <a:r>
              <a:rPr lang="en-US" dirty="0" smtClean="0"/>
              <a:t>Leads to companies trying to shape the global competitive environment to their advantage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Strategy Formulation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04419" y="1646238"/>
            <a:ext cx="673516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Global Strategies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Five additional Dimensions which are: (1) Market Participation</a:t>
            </a:r>
          </a:p>
          <a:p>
            <a:pPr lvl="1">
              <a:buNone/>
            </a:pPr>
            <a:r>
              <a:rPr lang="en-US" sz="3200" dirty="0" smtClean="0"/>
              <a:t>		  (2) Standardization/Positioning</a:t>
            </a:r>
          </a:p>
          <a:p>
            <a:pPr lvl="1">
              <a:buNone/>
            </a:pPr>
            <a:r>
              <a:rPr lang="en-US" sz="3200" dirty="0" smtClean="0"/>
              <a:t>		  (3)Activity Concentration </a:t>
            </a:r>
          </a:p>
          <a:p>
            <a:pPr lvl="1">
              <a:buNone/>
            </a:pPr>
            <a:r>
              <a:rPr lang="en-US" sz="3200" dirty="0" smtClean="0"/>
              <a:t>		  (4) Coordination of Decision Making, and </a:t>
            </a:r>
          </a:p>
          <a:p>
            <a:pPr lvl="1">
              <a:buNone/>
            </a:pPr>
            <a:r>
              <a:rPr lang="en-US" sz="3200" dirty="0" smtClean="0"/>
              <a:t>		  (5) Nonmarket Factors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Few companies can afford to enter all markets open to them. </a:t>
            </a:r>
          </a:p>
          <a:p>
            <a:r>
              <a:rPr lang="en-US" dirty="0" smtClean="0"/>
              <a:t>Distinguish between “must” markets and “nice-to–be-in” markets</a:t>
            </a:r>
          </a:p>
          <a:p>
            <a:pPr lvl="1"/>
            <a:r>
              <a:rPr lang="en-US" dirty="0" smtClean="0"/>
              <a:t>Must: compete in to realize global ambitions (Volume perspective)</a:t>
            </a:r>
          </a:p>
          <a:p>
            <a:pPr lvl="1"/>
            <a:r>
              <a:rPr lang="en-US" dirty="0" smtClean="0"/>
              <a:t>Nice-to-be-in: participation is desirable but not critical</a:t>
            </a:r>
          </a:p>
          <a:p>
            <a:r>
              <a:rPr lang="en-US" dirty="0" smtClean="0"/>
              <a:t>Pace of international expansion is dictated by customer demand</a:t>
            </a:r>
          </a:p>
          <a:p>
            <a:pPr lvl="1"/>
            <a:r>
              <a:rPr lang="en-US" dirty="0" smtClean="0"/>
              <a:t>Ex. Toyota </a:t>
            </a:r>
            <a:r>
              <a:rPr lang="en-US" dirty="0" err="1" smtClean="0"/>
              <a:t>Prius</a:t>
            </a:r>
            <a:r>
              <a:rPr lang="en-US" dirty="0" smtClean="0"/>
              <a:t> release date in Japan and U.S.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Standardization/Positioning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Primary motivations for standardization: Reducing cost and enhancing quality</a:t>
            </a:r>
          </a:p>
          <a:p>
            <a:r>
              <a:rPr lang="en-US" dirty="0" smtClean="0"/>
              <a:t>Adopt a more global market positioning </a:t>
            </a:r>
          </a:p>
          <a:p>
            <a:pPr lvl="1"/>
            <a:r>
              <a:rPr lang="en-US" dirty="0" smtClean="0"/>
              <a:t>Not necessarily mean standardizing all elements of the marketing mix, but by applying a global cost benefit  approach to formulate the market strategy and seek balance flexibility with uniformity </a:t>
            </a:r>
          </a:p>
          <a:p>
            <a:r>
              <a:rPr lang="en-US" dirty="0" smtClean="0"/>
              <a:t>The use of global branding helps build in brand recognition, enhance customer preference and reduce worldwide marketing cost</a:t>
            </a:r>
          </a:p>
          <a:p>
            <a:pPr lvl="1"/>
            <a:r>
              <a:rPr lang="en-US" dirty="0" smtClean="0"/>
              <a:t>Ex: Nestle, Coca-cola, Ford, IBM and Disney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Global Branding Strategy Matrix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676400" y="1524000"/>
            <a:ext cx="5334000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 Message</a:t>
            </a:r>
          </a:p>
          <a:p>
            <a:r>
              <a:rPr lang="en-US" dirty="0" smtClean="0"/>
              <a:t>               </a:t>
            </a:r>
            <a:r>
              <a:rPr lang="en-US" b="0" dirty="0" smtClean="0"/>
              <a:t>Standardized                        Tailored   </a:t>
            </a:r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0" y="2590800"/>
            <a:ext cx="2590800" cy="3048000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     Standardized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Offer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          </a:t>
            </a:r>
            <a:r>
              <a:rPr lang="en-US" sz="1800" b="0" dirty="0" smtClean="0"/>
              <a:t>Tailored</a:t>
            </a:r>
            <a:endParaRPr lang="en-US" sz="1800" b="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2"/>
          </p:nvPr>
        </p:nvGraphicFramePr>
        <p:xfrm>
          <a:off x="1676400" y="2362200"/>
          <a:ext cx="5410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0"/>
                <a:gridCol w="2705100"/>
              </a:tblGrid>
              <a:tr h="2057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Global Mix</a:t>
                      </a:r>
                      <a:endParaRPr lang="en-US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Offer</a:t>
                      </a:r>
                      <a:endParaRPr lang="en-US" dirty="0"/>
                    </a:p>
                  </a:txBody>
                  <a:tcPr marL="91476" marR="91476"/>
                </a:tc>
              </a:tr>
              <a:tr h="20574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Global Message</a:t>
                      </a:r>
                      <a:endParaRPr lang="en-US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Global Change</a:t>
                      </a:r>
                      <a:endParaRPr lang="en-US" dirty="0"/>
                    </a:p>
                  </a:txBody>
                  <a:tcPr marL="91476" marR="9147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Branding Strategy Matrix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Global (Marketing) Mix: </a:t>
            </a:r>
            <a:r>
              <a:rPr lang="en-US" dirty="0" smtClean="0"/>
              <a:t>Strategy under which both the offer and the message are the same</a:t>
            </a:r>
          </a:p>
          <a:p>
            <a:pPr lvl="1"/>
            <a:r>
              <a:rPr lang="en-US" dirty="0" smtClean="0"/>
              <a:t>Are relatively rare because only a few industries are truly global</a:t>
            </a:r>
          </a:p>
          <a:p>
            <a:pPr lvl="1"/>
            <a:r>
              <a:rPr lang="en-US" dirty="0" smtClean="0"/>
              <a:t>This applies when: Product's usage patterns and brand potential are homogeneous on a global scale, when scale and scope cost advantages substantially outweigh the benefits of partial or full adaptation, and when competitive circumstance are such that a long-term sustainable advantage can be secured using a standardize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Branding Strategy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/>
              <a:t>Global Offer: </a:t>
            </a:r>
            <a:r>
              <a:rPr lang="en-US" dirty="0" smtClean="0"/>
              <a:t>strategy characterized by and identical offer but different positioning around the world</a:t>
            </a:r>
          </a:p>
          <a:p>
            <a:pPr lvl="1"/>
            <a:r>
              <a:rPr lang="en-US" dirty="0" smtClean="0"/>
              <a:t>Applies when fixed costs associated with the offer are high, when key core benefits offered are identical, and when there are natural market boundaries</a:t>
            </a:r>
          </a:p>
          <a:p>
            <a:pPr lvl="1"/>
            <a:r>
              <a:rPr lang="en-US" dirty="0" smtClean="0"/>
              <a:t>Advantage-give a degree of flexibility in positioning the product or service for maximum local advantage</a:t>
            </a:r>
          </a:p>
          <a:p>
            <a:pPr lvl="1"/>
            <a:r>
              <a:rPr lang="en-US" dirty="0" smtClean="0"/>
              <a:t>Disadvantage- it could be difficult to sustain as customers become increasingly global in their outlook and confused by the different messages in different parts of the world</a:t>
            </a:r>
          </a:p>
          <a:p>
            <a:pPr lvl="1"/>
            <a:r>
              <a:rPr lang="en-US" dirty="0" smtClean="0"/>
              <a:t>Example Holiday Inn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Global Strategy Formulation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“Going Global”</a:t>
            </a:r>
          </a:p>
          <a:p>
            <a:r>
              <a:rPr lang="en-US"/>
              <a:t>Global Strategies are rare</a:t>
            </a:r>
          </a:p>
          <a:p>
            <a:r>
              <a:rPr lang="en-US"/>
              <a:t>Coca-Cola</a:t>
            </a:r>
          </a:p>
          <a:p>
            <a:r>
              <a:rPr lang="en-US"/>
              <a:t>McDonalds</a:t>
            </a:r>
          </a:p>
          <a:p>
            <a:r>
              <a:rPr lang="en-US"/>
              <a:t>Other companies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Branding Strategy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Global Message: </a:t>
            </a:r>
            <a:r>
              <a:rPr lang="en-US" dirty="0" smtClean="0"/>
              <a:t>strategy under which the offer might be different in various parts of the world but the message is the same</a:t>
            </a:r>
          </a:p>
          <a:p>
            <a:pPr lvl="1"/>
            <a:r>
              <a:rPr lang="en-US" dirty="0" smtClean="0"/>
              <a:t>Primary motivation is the enormous power behind crating a global brand</a:t>
            </a:r>
          </a:p>
          <a:p>
            <a:pPr lvl="1"/>
            <a:r>
              <a:rPr lang="en-US" dirty="0" smtClean="0"/>
              <a:t>Applies when customers are highly mobile; in which the cost of product or service adaptation is fairly low</a:t>
            </a:r>
          </a:p>
          <a:p>
            <a:pPr lvl="1"/>
            <a:r>
              <a:rPr lang="en-US" dirty="0" smtClean="0"/>
              <a:t>Disadvantage-can be risky in the long run because global customers might not find elsewhere what they expect at home</a:t>
            </a:r>
          </a:p>
          <a:p>
            <a:pPr lvl="1"/>
            <a:r>
              <a:rPr lang="en-US" dirty="0" smtClean="0"/>
              <a:t>Example: McDonald’s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Branding Strategy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Global Change: </a:t>
            </a:r>
            <a:r>
              <a:rPr lang="en-US" dirty="0" smtClean="0"/>
              <a:t>strategy under which both the offer and message are adapted to local market circumstances</a:t>
            </a:r>
          </a:p>
          <a:p>
            <a:pPr lvl="1"/>
            <a:r>
              <a:rPr lang="en-US" dirty="0" smtClean="0"/>
              <a:t>The most common</a:t>
            </a:r>
          </a:p>
          <a:p>
            <a:pPr lvl="1"/>
            <a:r>
              <a:rPr lang="en-US" dirty="0" smtClean="0"/>
              <a:t>Adaptation of both the offer and the message is necessary. Differences in a product’s usage patterns, benefits sought, brand image, competitive structures, distribution channels etc all dictate some form of local adaptation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factors must be considered in selecting the right level of participation and the location for key value-added activities </a:t>
            </a:r>
          </a:p>
          <a:p>
            <a:pPr lvl="1"/>
            <a:r>
              <a:rPr lang="en-US" dirty="0" smtClean="0"/>
              <a:t>Ex: Factor conditions, the presence of supporting industrial activity, the nature and location of the demand for the product, industry rivalry etc.</a:t>
            </a:r>
          </a:p>
          <a:p>
            <a:r>
              <a:rPr lang="en-US" dirty="0" smtClean="0"/>
              <a:t>Example: Eli Lilly</a:t>
            </a:r>
          </a:p>
          <a:p>
            <a:pPr lvl="1"/>
            <a:r>
              <a:rPr lang="en-US" dirty="0" smtClean="0"/>
              <a:t>To reduce cost, Lilly expanded their R&amp;D efforts in India and china to include clinical </a:t>
            </a:r>
            <a:r>
              <a:rPr lang="en-US" dirty="0" err="1" smtClean="0"/>
              <a:t>tirals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Coordination of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Which markets to participate in, how to allocate resources, and how to compete defines the extent to which globalization has been implemented successfully</a:t>
            </a:r>
          </a:p>
          <a:p>
            <a:r>
              <a:rPr lang="en-US" dirty="0" smtClean="0"/>
              <a:t>Many think that integrating and coordinating activity on a global scale is at least as important as control. This can take the form of leveraging regional cost differentials, sharing key resources, cross-</a:t>
            </a:r>
            <a:r>
              <a:rPr lang="en-US" dirty="0"/>
              <a:t>s</a:t>
            </a:r>
            <a:r>
              <a:rPr lang="en-US" dirty="0" smtClean="0"/>
              <a:t>ubsidizing national or regional battles for market share, or pursuing global brand and distribution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Nonmarket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Global corporate success is influenced by nonmarket factors that are governed by social, political and legal arrangements</a:t>
            </a:r>
          </a:p>
          <a:p>
            <a:r>
              <a:rPr lang="en-US" dirty="0" smtClean="0"/>
              <a:t>Different countries have different political, economic, and legal systems and are at different stages of economic development</a:t>
            </a:r>
          </a:p>
          <a:p>
            <a:r>
              <a:rPr lang="en-US" dirty="0" smtClean="0"/>
              <a:t>These differences can have profound implication for the rules that shape global competition and for crafting a global strategy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moving toward a more global strategic posture, there are several choices a company can make.  Each of these has their own advantages and disadvantages.</a:t>
            </a:r>
          </a:p>
          <a:p>
            <a:pPr lvl="1"/>
            <a:r>
              <a:rPr lang="en-US" dirty="0" smtClean="0"/>
              <a:t>Exporting</a:t>
            </a:r>
          </a:p>
          <a:p>
            <a:pPr lvl="1"/>
            <a:r>
              <a:rPr lang="en-US" dirty="0" smtClean="0"/>
              <a:t>Licensing</a:t>
            </a:r>
          </a:p>
          <a:p>
            <a:pPr lvl="1"/>
            <a:r>
              <a:rPr lang="en-US" dirty="0" smtClean="0"/>
              <a:t>Strategic alliances and joint ventures</a:t>
            </a:r>
          </a:p>
          <a:p>
            <a:pPr lvl="1"/>
            <a:r>
              <a:rPr lang="en-US" dirty="0" smtClean="0"/>
              <a:t>Acquisitions or greenfield startups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Region/Country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help companies with thinking through their globalization strategies, there is a five dimensional framework that maps a particular country or region’s institutional contexts.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Political and social systems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Openness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Product markets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Labor markets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Capital markets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Wal-Mart Went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largest retailer in the world, Wal-Mart Stores, is a great example of a company’s transformation from a domestic company into a major global company. </a:t>
            </a:r>
          </a:p>
          <a:p>
            <a:r>
              <a:rPr lang="en-US" dirty="0" smtClean="0"/>
              <a:t>Wal-Mart has three different operations: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Wal-Mart Stores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Sam’s Clubs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Supercenters</a:t>
            </a:r>
            <a:endParaRPr lang="en-US" dirty="0"/>
          </a:p>
          <a:p>
            <a:pPr marL="97155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Wal-Mart began pursuing globalization in 1991 by the need to grow.  Today, almost 25% of its stores are located outside the U.S.</a:t>
            </a:r>
          </a:p>
          <a:p>
            <a:r>
              <a:rPr lang="en-US" dirty="0" smtClean="0"/>
              <a:t>If they kept the stores in the domestic market, it would not be exposed to 96% of the world’s potential consumers.</a:t>
            </a:r>
          </a:p>
          <a:p>
            <a:r>
              <a:rPr lang="en-US" dirty="0" smtClean="0"/>
              <a:t>The committed workforce is a large success for the company.  For this, there is a link between growth and its effect on stock price and the morale of the company.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Opportunity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Wal-Mart exploited tremendous buying power with dominant suppliers like Hallmark, Proctor &amp; Gamble, Kellogg, Nestlé, Coke, Revlon, and more to procure good cost-effectively for their foreign stores.</a:t>
            </a:r>
          </a:p>
          <a:p>
            <a:r>
              <a:rPr lang="en-US" dirty="0" smtClean="0"/>
              <a:t>The company also took advantage of domestically developed competencies and knowledge in areas of store management, merchandising skills, logistics, and the use of technology.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Preview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Key factors that drive industry globalization</a:t>
            </a:r>
          </a:p>
          <a:p>
            <a:r>
              <a:rPr lang="en-US"/>
              <a:t>Formulation of global strategies at the microeconomic, corporate, level.</a:t>
            </a:r>
          </a:p>
          <a:p>
            <a:r>
              <a:rPr lang="en-US"/>
              <a:t>Unique risks associated with operating on a global scale and how to mitigate those risks.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the first 5 years of Wal-Mart’s globalization, it focused on their presence in the Americas: Brazil, Mexico, Canada, and Argentina.  This was because they realized they didn’t have the resources to expand to Europe and it wouldn’t be a good entry market for them at that point.</a:t>
            </a:r>
          </a:p>
          <a:p>
            <a:r>
              <a:rPr lang="en-US" dirty="0" smtClean="0"/>
              <a:t>In 1996, Wal-Mart felt prepared to target China.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selecting their targets, Wal-Mart had to select a mode of entry.  </a:t>
            </a:r>
          </a:p>
          <a:p>
            <a:pPr lvl="1"/>
            <a:r>
              <a:rPr lang="en-US" dirty="0" smtClean="0"/>
              <a:t>Entered Canada through an acquisition.</a:t>
            </a:r>
          </a:p>
          <a:p>
            <a:pPr lvl="1"/>
            <a:r>
              <a:rPr lang="en-US" dirty="0" smtClean="0"/>
              <a:t>Entered Mexico through a 50-50 joint venture with </a:t>
            </a:r>
            <a:r>
              <a:rPr lang="en-US" dirty="0" err="1" smtClean="0"/>
              <a:t>Cifra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Entered Brazil through a 60-40 joint venture with </a:t>
            </a:r>
            <a:r>
              <a:rPr lang="en-US" dirty="0" err="1" smtClean="0"/>
              <a:t>Lojas</a:t>
            </a:r>
            <a:r>
              <a:rPr lang="en-US" dirty="0" smtClean="0"/>
              <a:t> Americana.</a:t>
            </a:r>
          </a:p>
          <a:p>
            <a:pPr lvl="1"/>
            <a:r>
              <a:rPr lang="en-US" dirty="0" smtClean="0"/>
              <a:t>Entered Argentina through a wholly owned subsidiary.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Transfer of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Wal-Mart acquired the Canadian </a:t>
            </a:r>
            <a:r>
              <a:rPr lang="en-US" dirty="0" err="1" smtClean="0"/>
              <a:t>Woolco</a:t>
            </a:r>
            <a:r>
              <a:rPr lang="en-US" dirty="0" smtClean="0"/>
              <a:t> and reconfigured it along the lines of a successful U.S. model:</a:t>
            </a:r>
          </a:p>
          <a:p>
            <a:pPr lvl="1"/>
            <a:r>
              <a:rPr lang="en-US" dirty="0" smtClean="0"/>
              <a:t>A transition team familiarized </a:t>
            </a:r>
            <a:r>
              <a:rPr lang="en-US" dirty="0" err="1" smtClean="0"/>
              <a:t>Woolco</a:t>
            </a:r>
            <a:r>
              <a:rPr lang="en-US" dirty="0" smtClean="0"/>
              <a:t> with Wal-Mart’s way</a:t>
            </a:r>
          </a:p>
          <a:p>
            <a:pPr lvl="1"/>
            <a:r>
              <a:rPr lang="en-US" dirty="0" smtClean="0"/>
              <a:t>Brought the outlets up to Wal-Mart standards</a:t>
            </a:r>
          </a:p>
          <a:p>
            <a:pPr lvl="1"/>
            <a:r>
              <a:rPr lang="en-US" dirty="0" smtClean="0"/>
              <a:t>Brought high brand recognition into customer acceptance and loyalty</a:t>
            </a:r>
          </a:p>
          <a:p>
            <a:pPr lvl="1"/>
            <a:r>
              <a:rPr lang="en-US" dirty="0" smtClean="0"/>
              <a:t>Focused on merchandise, high in-stock position, and customer service</a:t>
            </a:r>
          </a:p>
          <a:p>
            <a:pPr lvl="1"/>
            <a:r>
              <a:rPr lang="en-US" dirty="0" smtClean="0"/>
              <a:t>Implemented </a:t>
            </a:r>
            <a:r>
              <a:rPr lang="en-US" smtClean="0"/>
              <a:t>employee rewards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Wal-Mart’s entrance into China was a great example of the problems of local adaptation.</a:t>
            </a:r>
          </a:p>
          <a:p>
            <a:pPr lvl="1"/>
            <a:r>
              <a:rPr lang="en-US" dirty="0" smtClean="0"/>
              <a:t>Experimented with store designs</a:t>
            </a:r>
          </a:p>
          <a:p>
            <a:pPr lvl="1"/>
            <a:r>
              <a:rPr lang="en-US" dirty="0" smtClean="0"/>
              <a:t>Varied merchandise</a:t>
            </a:r>
          </a:p>
          <a:p>
            <a:pPr lvl="1"/>
            <a:r>
              <a:rPr lang="en-US" dirty="0" smtClean="0"/>
              <a:t>Began purchasing 75% of goods sold in China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 dominant player</a:t>
            </a:r>
          </a:p>
          <a:p>
            <a:r>
              <a:rPr lang="en-US" dirty="0" smtClean="0"/>
              <a:t>Acquiring a weak player</a:t>
            </a:r>
          </a:p>
          <a:p>
            <a:r>
              <a:rPr lang="en-US" dirty="0" smtClean="0"/>
              <a:t>Launching a frontal attack on the incumbent.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Gains and Setbacks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Wal-Mart is continuing to struggle in England.</a:t>
            </a:r>
          </a:p>
          <a:p>
            <a:r>
              <a:rPr lang="en-US" dirty="0" smtClean="0"/>
              <a:t>Wal-Mart had to sell out of the German market after being unable to create the economies of scale needed to dominate the market.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Strategy and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Risk</a:t>
            </a:r>
          </a:p>
          <a:p>
            <a:pPr lvl="1"/>
            <a:r>
              <a:rPr lang="en-US" dirty="0" smtClean="0"/>
              <a:t>Political Risk</a:t>
            </a:r>
          </a:p>
          <a:p>
            <a:pPr lvl="1"/>
            <a:r>
              <a:rPr lang="en-US" dirty="0" smtClean="0"/>
              <a:t>Legal Risk</a:t>
            </a:r>
          </a:p>
          <a:p>
            <a:pPr lvl="1"/>
            <a:r>
              <a:rPr lang="en-US" dirty="0" smtClean="0"/>
              <a:t>Financial/Economic Risk</a:t>
            </a:r>
          </a:p>
          <a:p>
            <a:pPr lvl="1"/>
            <a:r>
              <a:rPr lang="en-US" dirty="0" smtClean="0"/>
              <a:t>Societal/Cultural Risk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Wal-Mart used economies of scale and standardization to go global.</a:t>
            </a:r>
          </a:p>
          <a:p>
            <a:r>
              <a:rPr lang="en-US" dirty="0" err="1" smtClean="0"/>
              <a:t>Cemex</a:t>
            </a:r>
            <a:r>
              <a:rPr lang="en-US" dirty="0" smtClean="0"/>
              <a:t>, however, took advantage of differences in global markets in order to grow globally.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Globalization and Industrial Clustering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regions are more efficient than others in producing goods</a:t>
            </a:r>
          </a:p>
          <a:p>
            <a:pPr lvl="1"/>
            <a:r>
              <a:rPr lang="en-US"/>
              <a:t>Industry Advantages</a:t>
            </a:r>
          </a:p>
          <a:p>
            <a:pPr lvl="1"/>
            <a:r>
              <a:rPr lang="en-US"/>
              <a:t>Other Industries</a:t>
            </a:r>
          </a:p>
          <a:p>
            <a:r>
              <a:rPr lang="en-US"/>
              <a:t>Clustering is the natural outcome of economic forces. </a:t>
            </a:r>
          </a:p>
          <a:p>
            <a:pPr lvl="1"/>
            <a:r>
              <a:rPr lang="en-US"/>
              <a:t>Semiconductor industry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Porters National Diamond</a:t>
            </a:r>
          </a:p>
        </p:txBody>
      </p:sp>
      <p:pic>
        <p:nvPicPr>
          <p:cNvPr id="5124" name="Picture 4" descr="400px-The_Porter_Diamond_sv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666206"/>
            <a:ext cx="3810000" cy="2486025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Porter’s National Diamond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Factor Conditions:</a:t>
            </a:r>
          </a:p>
          <a:p>
            <a:pPr lvl="1"/>
            <a:r>
              <a:rPr lang="en-US"/>
              <a:t>Natural vs. Created</a:t>
            </a:r>
          </a:p>
          <a:p>
            <a:r>
              <a:rPr lang="en-US"/>
              <a:t>Demand Conditions</a:t>
            </a:r>
          </a:p>
          <a:p>
            <a:pPr lvl="1"/>
            <a:r>
              <a:rPr lang="en-US"/>
              <a:t>Size</a:t>
            </a:r>
          </a:p>
          <a:p>
            <a:r>
              <a:rPr lang="en-US"/>
              <a:t>Related and Supporting Industries</a:t>
            </a:r>
          </a:p>
          <a:p>
            <a:r>
              <a:rPr lang="en-US"/>
              <a:t>Competitiveness in the Home Industry</a:t>
            </a:r>
          </a:p>
          <a:p>
            <a:pPr lvl="1"/>
            <a:r>
              <a:rPr lang="en-US"/>
              <a:t>Porters 5 Forces (chapter 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Porter’s National Diamond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Public Policy (government)</a:t>
            </a:r>
          </a:p>
          <a:p>
            <a:pPr lvl="1"/>
            <a:r>
              <a:rPr lang="en-US"/>
              <a:t>deregulation</a:t>
            </a:r>
          </a:p>
          <a:p>
            <a:pPr lvl="1"/>
            <a:r>
              <a:rPr lang="en-US"/>
              <a:t>Local, regional, national</a:t>
            </a:r>
          </a:p>
          <a:p>
            <a:r>
              <a:rPr lang="en-US"/>
              <a:t>Chance</a:t>
            </a:r>
          </a:p>
          <a:p>
            <a:pPr lvl="1"/>
            <a:r>
              <a:rPr lang="en-US"/>
              <a:t>Outside the control of the firm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Globalization Drivers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1987" y="1823244"/>
            <a:ext cx="78200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Forces that push companies to think more globally to challenge competition </a:t>
            </a:r>
          </a:p>
          <a:p>
            <a:r>
              <a:rPr lang="en-US" dirty="0" smtClean="0"/>
              <a:t>Regional or global similarity in product or service calls for a global product.</a:t>
            </a:r>
          </a:p>
          <a:p>
            <a:pPr lvl="1"/>
            <a:r>
              <a:rPr lang="en-US" dirty="0" smtClean="0"/>
              <a:t>Ex. Coca Cola and adapting to local markets</a:t>
            </a:r>
            <a:endParaRPr lang="en-US" dirty="0"/>
          </a:p>
          <a:p>
            <a:r>
              <a:rPr lang="en-US" dirty="0" smtClean="0"/>
              <a:t>Global Branding and Marketing important to success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775</TotalTime>
  <Words>1625</Words>
  <Application>Microsoft Office PowerPoint</Application>
  <PresentationFormat>On-screen Show (4:3)</PresentationFormat>
  <Paragraphs>199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Arial</vt:lpstr>
      <vt:lpstr>Foundry</vt:lpstr>
      <vt:lpstr>Strategy: A View From the Top</vt:lpstr>
      <vt:lpstr>Global Strategy Formulation</vt:lpstr>
      <vt:lpstr>Chapter Preview</vt:lpstr>
      <vt:lpstr>Globalization and Industrial Clustering</vt:lpstr>
      <vt:lpstr>Porters National Diamond</vt:lpstr>
      <vt:lpstr>Porter’s National Diamond</vt:lpstr>
      <vt:lpstr>Porter’s National Diamond</vt:lpstr>
      <vt:lpstr>Industry Globalization Drivers</vt:lpstr>
      <vt:lpstr>Market Drivers</vt:lpstr>
      <vt:lpstr>Cost Drivers</vt:lpstr>
      <vt:lpstr>Competitive Drivers</vt:lpstr>
      <vt:lpstr>Government Drivers</vt:lpstr>
      <vt:lpstr>Global Strategy Formulation</vt:lpstr>
      <vt:lpstr>Global Strategies Dimensions</vt:lpstr>
      <vt:lpstr>Market Participation</vt:lpstr>
      <vt:lpstr>Standardization/Positioning</vt:lpstr>
      <vt:lpstr>The Global Branding Strategy Matrix</vt:lpstr>
      <vt:lpstr>Global Branding Strategy Matrix</vt:lpstr>
      <vt:lpstr>Global Branding Strategy Matrix</vt:lpstr>
      <vt:lpstr>Global Branding Strategy Matrix</vt:lpstr>
      <vt:lpstr>Global Branding Strategy Matrix</vt:lpstr>
      <vt:lpstr>Activity Concentration</vt:lpstr>
      <vt:lpstr>Coordination of Decision Making</vt:lpstr>
      <vt:lpstr>Nonmarket Dimensions</vt:lpstr>
      <vt:lpstr>Entry Strategies</vt:lpstr>
      <vt:lpstr>Region/Country Analysis</vt:lpstr>
      <vt:lpstr>How Wal-Mart Went Global</vt:lpstr>
      <vt:lpstr>Global Opportunity</vt:lpstr>
      <vt:lpstr>Global Opportunity cont.</vt:lpstr>
      <vt:lpstr>Target Markets</vt:lpstr>
      <vt:lpstr>Mode of Entry</vt:lpstr>
      <vt:lpstr>Global Transfer of Skills</vt:lpstr>
      <vt:lpstr>Local Adaptation</vt:lpstr>
      <vt:lpstr>Local Competition</vt:lpstr>
      <vt:lpstr>Gains and Setbacks</vt:lpstr>
      <vt:lpstr>Global Strategy and Risk</vt:lpstr>
      <vt:lpstr>Global Strategy</vt:lpstr>
    </vt:vector>
  </TitlesOfParts>
  <Company>PICK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Strategy Formulation</dc:title>
  <dc:creator>Justin</dc:creator>
  <cp:lastModifiedBy>Michael</cp:lastModifiedBy>
  <cp:revision>9</cp:revision>
  <dcterms:created xsi:type="dcterms:W3CDTF">2009-06-10T15:41:53Z</dcterms:created>
  <dcterms:modified xsi:type="dcterms:W3CDTF">2009-06-11T14:44:20Z</dcterms:modified>
</cp:coreProperties>
</file>